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Oswald"/>
      <p:regular r:id="rId22"/>
      <p:bold r:id="rId23"/>
    </p:embeddedFont>
    <p:embeddedFont>
      <p:font typeface="Source Sans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E679CAC-BDD1-4837-AB68-2E1F7AA8060E}">
  <a:tblStyle styleId="{0E679CAC-BDD1-4837-AB68-2E1F7AA8060E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Oswald-regular.fntdata"/><Relationship Id="rId21" Type="http://schemas.openxmlformats.org/officeDocument/2006/relationships/slide" Target="slides/slide16.xml"/><Relationship Id="rId24" Type="http://schemas.openxmlformats.org/officeDocument/2006/relationships/font" Target="fonts/SourceSansPro-regular.fntdata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italic.fntdata"/><Relationship Id="rId25" Type="http://schemas.openxmlformats.org/officeDocument/2006/relationships/font" Target="fonts/SourceSansPro-bold.fntdata"/><Relationship Id="rId27" Type="http://schemas.openxmlformats.org/officeDocument/2006/relationships/font" Target="fonts/SourceSans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-26775" y="2008375"/>
            <a:ext cx="9210650" cy="3172625"/>
          </a:xfrm>
          <a:custGeom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4" name="Shape 34"/>
          <p:cNvSpPr/>
          <p:nvPr/>
        </p:nvSpPr>
        <p:spPr>
          <a:xfrm>
            <a:off x="-26775" y="2139700"/>
            <a:ext cx="9210650" cy="3041300"/>
          </a:xfrm>
          <a:custGeom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5" name="Shape 35"/>
          <p:cNvSpPr/>
          <p:nvPr/>
        </p:nvSpPr>
        <p:spPr>
          <a:xfrm rot="8100000">
            <a:off x="1847980" y="18145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/>
        </p:nvSpPr>
        <p:spPr>
          <a:xfrm rot="8100000">
            <a:off x="6038980" y="20984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rot="8100000">
            <a:off x="7181980" y="21317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8" name="Shape 38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39" name="Shape 39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0" name="Shape 40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1" name="Shape 41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42" name="Shape 42"/>
          <p:cNvGrpSpPr/>
          <p:nvPr/>
        </p:nvGrpSpPr>
        <p:grpSpPr>
          <a:xfrm>
            <a:off x="-42837" y="2005087"/>
            <a:ext cx="9229574" cy="642787"/>
            <a:chOff x="-42837" y="4443487"/>
            <a:chExt cx="9229574" cy="642787"/>
          </a:xfrm>
        </p:grpSpPr>
        <p:sp>
          <p:nvSpPr>
            <p:cNvPr id="43" name="Shape 43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Shape 68"/>
          <p:cNvSpPr/>
          <p:nvPr/>
        </p:nvSpPr>
        <p:spPr>
          <a:xfrm>
            <a:off x="2990700" y="21478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085700" y="24335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895700" y="20776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 rot="8100000">
            <a:off x="8699949" y="18907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2847975" y="3363425"/>
            <a:ext cx="5610300" cy="1159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ll graph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-20075" y="636775"/>
            <a:ext cx="9203950" cy="4550900"/>
          </a:xfrm>
          <a:custGeom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0" name="Shape 410"/>
          <p:cNvSpPr/>
          <p:nvPr/>
        </p:nvSpPr>
        <p:spPr>
          <a:xfrm>
            <a:off x="-33475" y="768100"/>
            <a:ext cx="9210650" cy="4406200"/>
          </a:xfrm>
          <a:custGeom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11" name="Shape 411"/>
          <p:cNvSpPr/>
          <p:nvPr/>
        </p:nvSpPr>
        <p:spPr>
          <a:xfrm rot="8100000">
            <a:off x="1847980" y="44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 rot="8100000">
            <a:off x="6038980" y="72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 rot="8100000">
            <a:off x="7181980" y="76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14" name="Shape 414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15" name="Shape 415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16" name="Shape 416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17" name="Shape 417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418" name="Shape 418"/>
          <p:cNvGrpSpPr/>
          <p:nvPr/>
        </p:nvGrpSpPr>
        <p:grpSpPr>
          <a:xfrm>
            <a:off x="-42837" y="633487"/>
            <a:ext cx="9229574" cy="642787"/>
            <a:chOff x="-42837" y="4443487"/>
            <a:chExt cx="9229574" cy="642787"/>
          </a:xfrm>
        </p:grpSpPr>
        <p:sp>
          <p:nvSpPr>
            <p:cNvPr id="419" name="Shape 419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Shape 444"/>
          <p:cNvSpPr/>
          <p:nvPr/>
        </p:nvSpPr>
        <p:spPr>
          <a:xfrm>
            <a:off x="2990700" y="77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1085700" y="106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95700" y="70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 rot="8100000">
            <a:off x="8699949" y="51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letely blank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-26775" y="2008375"/>
            <a:ext cx="9210650" cy="3172625"/>
          </a:xfrm>
          <a:custGeom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5" name="Shape 75"/>
          <p:cNvSpPr/>
          <p:nvPr/>
        </p:nvSpPr>
        <p:spPr>
          <a:xfrm>
            <a:off x="-26775" y="2139700"/>
            <a:ext cx="9210650" cy="3041300"/>
          </a:xfrm>
          <a:custGeom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6" name="Shape 76"/>
          <p:cNvSpPr/>
          <p:nvPr/>
        </p:nvSpPr>
        <p:spPr>
          <a:xfrm rot="8100000">
            <a:off x="1847980" y="18145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rot="8100000">
            <a:off x="6038980" y="20984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 rot="8100000">
            <a:off x="7181980" y="21317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0" name="Shape 80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81" name="Shape 81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82" name="Shape 82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83" name="Shape 83"/>
          <p:cNvGrpSpPr/>
          <p:nvPr/>
        </p:nvGrpSpPr>
        <p:grpSpPr>
          <a:xfrm>
            <a:off x="-42837" y="2005087"/>
            <a:ext cx="9229574" cy="642787"/>
            <a:chOff x="-42837" y="4443487"/>
            <a:chExt cx="9229574" cy="642787"/>
          </a:xfrm>
        </p:grpSpPr>
        <p:sp>
          <p:nvSpPr>
            <p:cNvPr id="84" name="Shape 84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/>
          <p:nvPr/>
        </p:nvSpPr>
        <p:spPr>
          <a:xfrm>
            <a:off x="2990700" y="21478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1085700" y="24335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4895700" y="20776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 rot="8100000">
            <a:off x="8699949" y="18907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type="ctrTitle"/>
          </p:nvPr>
        </p:nvSpPr>
        <p:spPr>
          <a:xfrm>
            <a:off x="2309350" y="3031150"/>
            <a:ext cx="52145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subTitle"/>
          </p:nvPr>
        </p:nvSpPr>
        <p:spPr>
          <a:xfrm>
            <a:off x="2309440" y="4059250"/>
            <a:ext cx="5214599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1519975" y="2161800"/>
            <a:ext cx="6104099" cy="819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i="1" sz="3000"/>
            </a:lvl1pPr>
            <a:lvl2pPr lvl="1" rtl="0" algn="ctr">
              <a:spcBef>
                <a:spcPts val="0"/>
              </a:spcBef>
              <a:buSzPct val="100000"/>
              <a:defRPr i="1" sz="3000"/>
            </a:lvl2pPr>
            <a:lvl3pPr lvl="2" rtl="0" algn="ctr">
              <a:spcBef>
                <a:spcPts val="0"/>
              </a:spcBef>
              <a:buSzPct val="100000"/>
              <a:defRPr i="1" sz="3000"/>
            </a:lvl3pPr>
            <a:lvl4pPr lvl="3" rtl="0" algn="ctr">
              <a:spcBef>
                <a:spcPts val="0"/>
              </a:spcBef>
              <a:buSzPct val="100000"/>
              <a:defRPr i="1" sz="3000"/>
            </a:lvl4pPr>
            <a:lvl5pPr lvl="4" rtl="0" algn="ctr">
              <a:spcBef>
                <a:spcPts val="0"/>
              </a:spcBef>
              <a:buSzPct val="100000"/>
              <a:defRPr i="1" sz="3000"/>
            </a:lvl5pPr>
            <a:lvl6pPr lvl="5" rtl="0" algn="ctr">
              <a:spcBef>
                <a:spcPts val="0"/>
              </a:spcBef>
              <a:buSzPct val="100000"/>
              <a:defRPr i="1" sz="3000"/>
            </a:lvl6pPr>
            <a:lvl7pPr lvl="6" rtl="0" algn="ctr">
              <a:spcBef>
                <a:spcPts val="0"/>
              </a:spcBef>
              <a:buSzPct val="100000"/>
              <a:defRPr i="1" sz="3000"/>
            </a:lvl7pPr>
            <a:lvl8pPr lvl="7" rtl="0" algn="ctr">
              <a:spcBef>
                <a:spcPts val="0"/>
              </a:spcBef>
              <a:buSzPct val="100000"/>
              <a:defRPr i="1" sz="3000"/>
            </a:lvl8pPr>
            <a:lvl9pPr lvl="8" algn="ctr">
              <a:spcBef>
                <a:spcPts val="0"/>
              </a:spcBef>
              <a:buSzPct val="100000"/>
              <a:defRPr i="1" sz="3000"/>
            </a:lvl9pPr>
          </a:lstStyle>
          <a:p/>
        </p:txBody>
      </p:sp>
      <p:sp>
        <p:nvSpPr>
          <p:cNvPr id="117" name="Shape 117"/>
          <p:cNvSpPr txBox="1"/>
          <p:nvPr/>
        </p:nvSpPr>
        <p:spPr>
          <a:xfrm>
            <a:off x="3593400" y="5527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00CEF6"/>
                </a:solidFill>
              </a:rPr>
              <a:t>“</a:t>
            </a:r>
          </a:p>
        </p:txBody>
      </p:sp>
      <p:sp>
        <p:nvSpPr>
          <p:cNvPr id="118" name="Shape 118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19" name="Shape 119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0" name="Shape 120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3" name="Shape 12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4" name="Shape 124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25" name="Shape 125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26" name="Shape 126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127" name="Shape 127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128" name="Shape 128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Shape 153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075850" y="1540175"/>
            <a:ext cx="6996600" cy="1922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0" name="Shape 160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1" name="Shape 161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2" name="Shape 162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5" name="Shape 16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6" name="Shape 166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67" name="Shape 167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68" name="Shape 168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169" name="Shape 169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170" name="Shape 170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Shape 195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1131500" y="1552950"/>
            <a:ext cx="3339899" cy="2665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2" name="Shape 202"/>
          <p:cNvSpPr txBox="1"/>
          <p:nvPr>
            <p:ph idx="2" type="body"/>
          </p:nvPr>
        </p:nvSpPr>
        <p:spPr>
          <a:xfrm>
            <a:off x="4672562" y="1552950"/>
            <a:ext cx="3339899" cy="2665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3" name="Shape 203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4" name="Shape 204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5" name="Shape 205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08" name="Shape 20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09" name="Shape 209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10" name="Shape 210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11" name="Shape 211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212" name="Shape 212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213" name="Shape 213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Shape 238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05900" y="1626600"/>
            <a:ext cx="2471699" cy="3299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3304125" y="1626600"/>
            <a:ext cx="2471699" cy="3299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6" name="Shape 246"/>
          <p:cNvSpPr txBox="1"/>
          <p:nvPr>
            <p:ph idx="3" type="body"/>
          </p:nvPr>
        </p:nvSpPr>
        <p:spPr>
          <a:xfrm>
            <a:off x="5902350" y="1626600"/>
            <a:ext cx="2471699" cy="3299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7" name="Shape 247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48" name="Shape 248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49" name="Shape 249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2" name="Shape 252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3" name="Shape 253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54" name="Shape 254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55" name="Shape 255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256" name="Shape 256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257" name="Shape 257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Shape 282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8" name="Shape 288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89" name="Shape 289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0" name="Shape 290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93" name="Shape 29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4" name="Shape 294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95" name="Shape 295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96" name="Shape 296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297" name="Shape 297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298" name="Shape 298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Shape 323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457200" y="3852828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Clr>
                <a:srgbClr val="00CEF6"/>
              </a:buClr>
              <a:buSzPct val="100000"/>
              <a:buNone/>
              <a:defRPr sz="1400">
                <a:solidFill>
                  <a:srgbClr val="00CEF6"/>
                </a:solidFill>
              </a:defRPr>
            </a:lvl1pPr>
          </a:lstStyle>
          <a:p/>
        </p:txBody>
      </p:sp>
      <p:sp>
        <p:nvSpPr>
          <p:cNvPr id="329" name="Shape 329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30" name="Shape 330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1" name="Shape 331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4" name="Shape 33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35" name="Shape 335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36" name="Shape 336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37" name="Shape 337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338" name="Shape 338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339" name="Shape 339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Shape 364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0" name="Shape 370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1" name="Shape 371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75" name="Shape 375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76" name="Shape 376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77" name="Shape 377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378" name="Shape 378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379" name="Shape 379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Shape 404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0999"/>
          </a:xfrm>
        </p:grpSpPr>
        <p:cxnSp>
          <p:nvCxnSpPr>
            <p:cNvPr id="7" name="Shape 7"/>
            <p:cNvCxnSpPr/>
            <p:nvPr/>
          </p:nvCxnSpPr>
          <p:spPr>
            <a:xfrm>
              <a:off x="762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" name="Shape 8"/>
            <p:cNvCxnSpPr/>
            <p:nvPr/>
          </p:nvCxnSpPr>
          <p:spPr>
            <a:xfrm>
              <a:off x="1524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" name="Shape 9"/>
            <p:cNvCxnSpPr/>
            <p:nvPr/>
          </p:nvCxnSpPr>
          <p:spPr>
            <a:xfrm>
              <a:off x="2286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" name="Shape 10"/>
            <p:cNvCxnSpPr/>
            <p:nvPr/>
          </p:nvCxnSpPr>
          <p:spPr>
            <a:xfrm>
              <a:off x="3048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1" name="Shape 11"/>
            <p:cNvCxnSpPr/>
            <p:nvPr/>
          </p:nvCxnSpPr>
          <p:spPr>
            <a:xfrm>
              <a:off x="3810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4572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" name="Shape 13"/>
            <p:cNvCxnSpPr/>
            <p:nvPr/>
          </p:nvCxnSpPr>
          <p:spPr>
            <a:xfrm>
              <a:off x="5334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" name="Shape 14"/>
            <p:cNvCxnSpPr/>
            <p:nvPr/>
          </p:nvCxnSpPr>
          <p:spPr>
            <a:xfrm>
              <a:off x="6096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" name="Shape 15"/>
            <p:cNvCxnSpPr/>
            <p:nvPr/>
          </p:nvCxnSpPr>
          <p:spPr>
            <a:xfrm>
              <a:off x="6858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7620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8382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" name="Shape 18"/>
            <p:cNvCxnSpPr/>
            <p:nvPr/>
          </p:nvCxnSpPr>
          <p:spPr>
            <a:xfrm>
              <a:off x="381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19" name="Shape 19"/>
            <p:cNvCxnSpPr/>
            <p:nvPr/>
          </p:nvCxnSpPr>
          <p:spPr>
            <a:xfrm>
              <a:off x="1143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0" name="Shape 20"/>
            <p:cNvCxnSpPr/>
            <p:nvPr/>
          </p:nvCxnSpPr>
          <p:spPr>
            <a:xfrm>
              <a:off x="1905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1" name="Shape 21"/>
            <p:cNvCxnSpPr/>
            <p:nvPr/>
          </p:nvCxnSpPr>
          <p:spPr>
            <a:xfrm>
              <a:off x="2667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2" name="Shape 22"/>
            <p:cNvCxnSpPr/>
            <p:nvPr/>
          </p:nvCxnSpPr>
          <p:spPr>
            <a:xfrm>
              <a:off x="3429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3" name="Shape 23"/>
            <p:cNvCxnSpPr/>
            <p:nvPr/>
          </p:nvCxnSpPr>
          <p:spPr>
            <a:xfrm>
              <a:off x="4191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4" name="Shape 24"/>
            <p:cNvCxnSpPr/>
            <p:nvPr/>
          </p:nvCxnSpPr>
          <p:spPr>
            <a:xfrm>
              <a:off x="4953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5" name="Shape 25"/>
            <p:cNvCxnSpPr/>
            <p:nvPr/>
          </p:nvCxnSpPr>
          <p:spPr>
            <a:xfrm>
              <a:off x="5715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" name="Shape 26"/>
            <p:cNvCxnSpPr/>
            <p:nvPr/>
          </p:nvCxnSpPr>
          <p:spPr>
            <a:xfrm>
              <a:off x="6477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" name="Shape 27"/>
            <p:cNvCxnSpPr/>
            <p:nvPr/>
          </p:nvCxnSpPr>
          <p:spPr>
            <a:xfrm>
              <a:off x="7239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8" name="Shape 28"/>
            <p:cNvCxnSpPr/>
            <p:nvPr/>
          </p:nvCxnSpPr>
          <p:spPr>
            <a:xfrm>
              <a:off x="8001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9" name="Shape 29"/>
            <p:cNvCxnSpPr/>
            <p:nvPr/>
          </p:nvCxnSpPr>
          <p:spPr>
            <a:xfrm>
              <a:off x="8763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</p:grpSp>
      <p:sp>
        <p:nvSpPr>
          <p:cNvPr id="30" name="Shape 3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1075850" y="1540175"/>
            <a:ext cx="6996600" cy="192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28324A"/>
              </a:buClr>
              <a:buSzPct val="100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28324A"/>
              </a:buClr>
              <a:buSzPct val="1000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ctrTitle"/>
          </p:nvPr>
        </p:nvSpPr>
        <p:spPr>
          <a:xfrm>
            <a:off x="2847975" y="3363425"/>
            <a:ext cx="56103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NYC Taxi Trip Analysis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The Spark Way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429675" y="3771900"/>
            <a:ext cx="34185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Matthew Wang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Zefeng Zhang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Keyang Zhang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00" y="634124"/>
            <a:ext cx="6019253" cy="45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974775" y="-12700"/>
            <a:ext cx="68859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Pickup Centers for JFK in Rush Hours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/>
        </p:nvSpPr>
        <p:spPr>
          <a:xfrm>
            <a:off x="1223650" y="65825"/>
            <a:ext cx="68859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Trip Time to Airports</a:t>
            </a:r>
          </a:p>
        </p:txBody>
      </p:sp>
      <p:graphicFrame>
        <p:nvGraphicFramePr>
          <p:cNvPr id="520" name="Shape 520"/>
          <p:cNvGraphicFramePr/>
          <p:nvPr/>
        </p:nvGraphicFramePr>
        <p:xfrm>
          <a:off x="348362" y="94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{0E679CAC-BDD1-4837-AB68-2E1F7AA8060E}</a:tableStyleId>
              </a:tblPr>
              <a:tblGrid>
                <a:gridCol w="728375"/>
                <a:gridCol w="1205400"/>
                <a:gridCol w="637875"/>
                <a:gridCol w="637875"/>
                <a:gridCol w="637875"/>
                <a:gridCol w="637875"/>
                <a:gridCol w="637875"/>
                <a:gridCol w="637875"/>
                <a:gridCol w="637875"/>
                <a:gridCol w="637875"/>
                <a:gridCol w="637875"/>
                <a:gridCol w="637875"/>
              </a:tblGrid>
              <a:tr h="3962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Centers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5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6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7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8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10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25"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JFK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Rush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37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44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44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15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33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43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34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34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45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41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3962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Non-Rush 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36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29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39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31</a:t>
                      </a:r>
                    </a:p>
                  </a:txBody>
                  <a:tcPr marT="91425" marB="91425" marR="91425" marL="91425" anchor="ctr"/>
                </a:tc>
              </a:tr>
              <a:tr h="3962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Diff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33%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21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37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9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35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38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15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16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14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32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</a:tr>
              <a:tr h="396225"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LGA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Rush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36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23</a:t>
                      </a:r>
                    </a:p>
                  </a:txBody>
                  <a:tcPr marT="91425" marB="91425" marR="91425" marL="91425" anchor="ctr"/>
                </a:tc>
              </a:tr>
              <a:tr h="3962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Non-Rush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9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18</a:t>
                      </a:r>
                    </a:p>
                  </a:txBody>
                  <a:tcPr marT="91425" marB="91425" marR="91425" marL="91425" anchor="ctr"/>
                </a:tc>
              </a:tr>
              <a:tr h="3962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/>
                        <a:t>Diff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-13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4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39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-3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34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24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11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27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59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500"/>
                        <a:t>29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%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1073700" y="210800"/>
            <a:ext cx="6996600" cy="49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/>
              <a:t>Rush-Hour Trip Time to Airports by Neighborhood</a:t>
            </a:r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999" y="837074"/>
            <a:ext cx="3598773" cy="410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450" y="837075"/>
            <a:ext cx="3731631" cy="41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 txBox="1"/>
          <p:nvPr/>
        </p:nvSpPr>
        <p:spPr>
          <a:xfrm>
            <a:off x="3651175" y="4214375"/>
            <a:ext cx="12366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JFK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529" name="Shape 529"/>
          <p:cNvSpPr txBox="1"/>
          <p:nvPr/>
        </p:nvSpPr>
        <p:spPr>
          <a:xfrm>
            <a:off x="6473950" y="2256425"/>
            <a:ext cx="700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48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LGA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1073700" y="210800"/>
            <a:ext cx="6996600" cy="49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/>
              <a:t>Midtown to JFK Trip Time by Hour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725" y="713849"/>
            <a:ext cx="5110550" cy="371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4294967295" type="subTitle"/>
          </p:nvPr>
        </p:nvSpPr>
        <p:spPr>
          <a:xfrm>
            <a:off x="1275150" y="187899"/>
            <a:ext cx="65937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Obstacles and Further Investigations</a:t>
            </a:r>
            <a:r>
              <a:rPr b="1" lang="en" sz="3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541" name="Shape 541"/>
          <p:cNvSpPr txBox="1"/>
          <p:nvPr>
            <p:ph idx="4294967295" type="body"/>
          </p:nvPr>
        </p:nvSpPr>
        <p:spPr>
          <a:xfrm>
            <a:off x="622200" y="1111525"/>
            <a:ext cx="7984800" cy="271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SzPct val="75000"/>
            </a:pPr>
            <a:r>
              <a:rPr lang="en">
                <a:solidFill>
                  <a:schemeClr val="dk1"/>
                </a:solidFill>
              </a:rPr>
              <a:t>Using packages not optimized for parallel processing in map or UDF can drastically diminish the benefit of distributed computing</a:t>
            </a:r>
          </a:p>
          <a:p>
            <a:pPr indent="-323850" lvl="0" marL="457200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chemeClr val="dk1"/>
              </a:buClr>
              <a:buSzPct val="75000"/>
            </a:pPr>
            <a:r>
              <a:rPr lang="en">
                <a:solidFill>
                  <a:schemeClr val="dk1"/>
                </a:solidFill>
              </a:rPr>
              <a:t>External packages need to be installed in each work node</a:t>
            </a:r>
          </a:p>
          <a:p>
            <a:pPr indent="-323850" lvl="0" marL="457200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chemeClr val="dk1"/>
              </a:buClr>
              <a:buSzPct val="75000"/>
            </a:pPr>
            <a:r>
              <a:rPr lang="en">
                <a:solidFill>
                  <a:schemeClr val="dk1"/>
                </a:solidFill>
              </a:rPr>
              <a:t>Spark lacks the functionality to efficiently process geospatial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4294967295" type="subTitle"/>
          </p:nvPr>
        </p:nvSpPr>
        <p:spPr>
          <a:xfrm>
            <a:off x="1275150" y="187899"/>
            <a:ext cx="65937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Lessons </a:t>
            </a:r>
          </a:p>
        </p:txBody>
      </p:sp>
      <p:sp>
        <p:nvSpPr>
          <p:cNvPr id="547" name="Shape 547"/>
          <p:cNvSpPr txBox="1"/>
          <p:nvPr>
            <p:ph idx="4294967295" type="body"/>
          </p:nvPr>
        </p:nvSpPr>
        <p:spPr>
          <a:xfrm>
            <a:off x="850325" y="1111525"/>
            <a:ext cx="7518300" cy="271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480"/>
              </a:spcBef>
              <a:buSzPct val="75000"/>
            </a:pPr>
            <a:r>
              <a:rPr lang="en">
                <a:solidFill>
                  <a:schemeClr val="dk1"/>
                </a:solidFill>
              </a:rPr>
              <a:t>Spark is exceptional for processing large datasets.</a:t>
            </a:r>
          </a:p>
          <a:p>
            <a:pPr indent="-323850" lvl="0" marL="457200" rtl="0">
              <a:lnSpc>
                <a:spcPct val="150000"/>
              </a:lnSpc>
              <a:spcBef>
                <a:spcPts val="480"/>
              </a:spcBef>
              <a:buSzPct val="75000"/>
            </a:pPr>
            <a:r>
              <a:rPr lang="en">
                <a:solidFill>
                  <a:schemeClr val="dk1"/>
                </a:solidFill>
              </a:rPr>
              <a:t>Knowing when to use which tool is the key to project success.</a:t>
            </a:r>
          </a:p>
          <a:p>
            <a:pPr lvl="0" rtl="0">
              <a:lnSpc>
                <a:spcPct val="150000"/>
              </a:lnSpc>
              <a:spcBef>
                <a:spcPts val="48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4294967295" type="ctrTitle"/>
          </p:nvPr>
        </p:nvSpPr>
        <p:spPr>
          <a:xfrm>
            <a:off x="1275149" y="1278550"/>
            <a:ext cx="65937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0"/>
              <a:t>THANKS!</a:t>
            </a:r>
          </a:p>
        </p:txBody>
      </p:sp>
      <p:sp>
        <p:nvSpPr>
          <p:cNvPr id="553" name="Shape 553"/>
          <p:cNvSpPr txBox="1"/>
          <p:nvPr>
            <p:ph idx="4294967295" type="subTitle"/>
          </p:nvPr>
        </p:nvSpPr>
        <p:spPr>
          <a:xfrm>
            <a:off x="1275150" y="2325749"/>
            <a:ext cx="6593700" cy="1680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Any questions?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336825" y="1168275"/>
            <a:ext cx="4559400" cy="266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53571"/>
            </a:pPr>
            <a:r>
              <a:rPr lang="en" sz="2800">
                <a:solidFill>
                  <a:schemeClr val="dk1"/>
                </a:solidFill>
              </a:rPr>
              <a:t>10</a:t>
            </a:r>
            <a:r>
              <a:rPr lang="en" sz="2800">
                <a:solidFill>
                  <a:schemeClr val="dk1"/>
                </a:solidFill>
              </a:rPr>
              <a:t> GB</a:t>
            </a:r>
            <a:r>
              <a:rPr lang="en" sz="2100">
                <a:solidFill>
                  <a:schemeClr val="dk1"/>
                </a:solidFill>
              </a:rPr>
              <a:t> data from </a:t>
            </a:r>
            <a:r>
              <a:rPr i="1" lang="en" sz="2100">
                <a:solidFill>
                  <a:schemeClr val="dk1"/>
                </a:solidFill>
              </a:rPr>
              <a:t>NYC open data</a:t>
            </a:r>
          </a:p>
          <a:p>
            <a:pPr indent="-323850" lvl="0" marL="457200" rt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71428"/>
            </a:pPr>
            <a:r>
              <a:rPr lang="en" sz="2100">
                <a:solidFill>
                  <a:schemeClr val="dk1"/>
                </a:solidFill>
              </a:rPr>
              <a:t>6 months from Jan 2016 through June 2016</a:t>
            </a:r>
          </a:p>
          <a:p>
            <a:pPr indent="-323850" lvl="0" marL="457200" rt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71428"/>
            </a:pPr>
            <a:r>
              <a:rPr lang="en" sz="2100">
                <a:solidFill>
                  <a:schemeClr val="dk1"/>
                </a:solidFill>
              </a:rPr>
              <a:t>Over </a:t>
            </a:r>
            <a:r>
              <a:rPr lang="en" sz="2800">
                <a:solidFill>
                  <a:schemeClr val="dk1"/>
                </a:solidFill>
              </a:rPr>
              <a:t> 60 million</a:t>
            </a:r>
            <a:r>
              <a:rPr lang="en" sz="2100">
                <a:solidFill>
                  <a:schemeClr val="dk1"/>
                </a:solidFill>
              </a:rPr>
              <a:t> taxi trips</a:t>
            </a:r>
          </a:p>
          <a:p>
            <a:pPr indent="-323850" lvl="0" marL="457200" rt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71428"/>
            </a:pPr>
            <a:r>
              <a:rPr lang="en" sz="2100">
                <a:solidFill>
                  <a:schemeClr val="dk1"/>
                </a:solidFill>
              </a:rPr>
              <a:t>Both yellow and green taxi</a:t>
            </a:r>
          </a:p>
        </p:txBody>
      </p:sp>
      <p:sp>
        <p:nvSpPr>
          <p:cNvPr id="460" name="Shape 460"/>
          <p:cNvSpPr txBox="1"/>
          <p:nvPr>
            <p:ph type="title"/>
          </p:nvPr>
        </p:nvSpPr>
        <p:spPr>
          <a:xfrm>
            <a:off x="1047750" y="253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/>
              <a:t>NYC Taxi Data</a:t>
            </a:r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000" y="2547375"/>
            <a:ext cx="2843400" cy="175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225" y="1065650"/>
            <a:ext cx="3119999" cy="1604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405250" y="1168275"/>
            <a:ext cx="8501700" cy="266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71428"/>
            </a:pPr>
            <a:r>
              <a:rPr lang="en" sz="2100">
                <a:solidFill>
                  <a:schemeClr val="dk1"/>
                </a:solidFill>
              </a:rPr>
              <a:t>What are the top 10 pickup locations to the </a:t>
            </a:r>
            <a:r>
              <a:rPr lang="en" sz="2200">
                <a:solidFill>
                  <a:schemeClr val="dk1"/>
                </a:solidFill>
              </a:rPr>
              <a:t>Kennedy/ LaGuardia airports</a:t>
            </a:r>
            <a:r>
              <a:rPr lang="en" sz="2100">
                <a:solidFill>
                  <a:schemeClr val="dk1"/>
                </a:solidFill>
              </a:rPr>
              <a:t>?</a:t>
            </a:r>
          </a:p>
          <a:p>
            <a:pPr indent="-323850" lvl="0" marL="457200" rt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71428"/>
            </a:pPr>
            <a:r>
              <a:rPr lang="en" sz="2100">
                <a:solidFill>
                  <a:schemeClr val="dk1"/>
                </a:solidFill>
              </a:rPr>
              <a:t>What is the average taxi trip time?</a:t>
            </a:r>
          </a:p>
          <a:p>
            <a:pPr indent="-323850" lvl="0" marL="457200" rt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71428"/>
            </a:pPr>
            <a:r>
              <a:rPr lang="en" sz="2100">
                <a:solidFill>
                  <a:schemeClr val="dk1"/>
                </a:solidFill>
              </a:rPr>
              <a:t>How much longer on average will the trip take in the rush hour?</a:t>
            </a:r>
          </a:p>
          <a:p>
            <a:pPr indent="-323850" lvl="0" marL="457200" rt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71428"/>
            </a:pPr>
            <a:r>
              <a:rPr lang="en" sz="2100">
                <a:solidFill>
                  <a:schemeClr val="dk1"/>
                </a:solidFill>
              </a:rPr>
              <a:t>Pickup district heat map.</a:t>
            </a:r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x="1047750" y="253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/>
              <a:t>Analytics Goals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467550" y="1001350"/>
            <a:ext cx="4026000" cy="266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ct val="100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Time</a:t>
            </a:r>
          </a:p>
          <a:p>
            <a:pPr lvl="0" rtl="0">
              <a:lnSpc>
                <a:spcPct val="115000"/>
              </a:lnSpc>
              <a:spcBef>
                <a:spcPts val="480"/>
              </a:spcBef>
              <a:buNone/>
            </a:pPr>
            <a:r>
              <a:rPr lang="en" sz="1900">
                <a:solidFill>
                  <a:schemeClr val="dk1"/>
                </a:solidFill>
              </a:rPr>
              <a:t>pickup time, dropoff time</a:t>
            </a:r>
          </a:p>
          <a:p>
            <a:pPr indent="-355600" lvl="0" marL="457200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ct val="100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Location</a:t>
            </a:r>
          </a:p>
          <a:p>
            <a:pPr lvl="0" rtl="0">
              <a:lnSpc>
                <a:spcPct val="115000"/>
              </a:lnSpc>
              <a:spcBef>
                <a:spcPts val="48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Pickup/dropoff longitude/latitude</a:t>
            </a:r>
          </a:p>
        </p:txBody>
      </p:sp>
      <p:sp>
        <p:nvSpPr>
          <p:cNvPr id="474" name="Shape 474"/>
          <p:cNvSpPr txBox="1"/>
          <p:nvPr>
            <p:ph type="title"/>
          </p:nvPr>
        </p:nvSpPr>
        <p:spPr>
          <a:xfrm>
            <a:off x="1047750" y="253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/>
              <a:t>NYC Taxi Dataset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4915400" y="957475"/>
            <a:ext cx="35925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48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    Distance/fare</a:t>
            </a:r>
          </a:p>
          <a:p>
            <a:pPr lvl="0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 anomalies </a:t>
            </a:r>
          </a:p>
          <a:p>
            <a:pPr lvl="0" rtl="0">
              <a:lnSpc>
                <a:spcPct val="115000"/>
              </a:lnSpc>
              <a:spcBef>
                <a:spcPts val="48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     NYC neighborhoods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599" y="2851127"/>
            <a:ext cx="6623578" cy="16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1173225" y="1186975"/>
            <a:ext cx="2985600" cy="17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48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Pickup/dropoff time:</a:t>
            </a:r>
          </a:p>
          <a:p>
            <a:pPr indent="-323850" lvl="0" marL="457200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ct val="68181"/>
            </a:pPr>
            <a:r>
              <a:rPr b="1" lang="en" sz="2200">
                <a:solidFill>
                  <a:schemeClr val="dk1"/>
                </a:solidFill>
              </a:rPr>
              <a:t>Rush-hour trips</a:t>
            </a:r>
          </a:p>
          <a:p>
            <a:pPr indent="-323850" lvl="0" marL="457200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ct val="68181"/>
            </a:pPr>
            <a:r>
              <a:rPr b="1" lang="en" sz="2200">
                <a:solidFill>
                  <a:schemeClr val="dk1"/>
                </a:solidFill>
              </a:rPr>
              <a:t>Trip duration</a:t>
            </a:r>
          </a:p>
          <a:p>
            <a:pPr lvl="0" rtl="0">
              <a:lnSpc>
                <a:spcPct val="115000"/>
              </a:lnSpc>
              <a:spcBef>
                <a:spcPts val="48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82" name="Shape 482"/>
          <p:cNvSpPr txBox="1"/>
          <p:nvPr>
            <p:ph type="title"/>
          </p:nvPr>
        </p:nvSpPr>
        <p:spPr>
          <a:xfrm>
            <a:off x="1047750" y="253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/>
              <a:t>Feature Engineering</a:t>
            </a:r>
          </a:p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5104400" y="1129950"/>
            <a:ext cx="3312300" cy="288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48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Longitude/latitude &amp;</a:t>
            </a:r>
          </a:p>
          <a:p>
            <a:pPr lvl="0" rtl="0">
              <a:lnSpc>
                <a:spcPct val="115000"/>
              </a:lnSpc>
              <a:spcBef>
                <a:spcPts val="48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NY neighborhoods:</a:t>
            </a:r>
          </a:p>
          <a:p>
            <a:pPr indent="-323850" lvl="0" marL="457200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ct val="68181"/>
            </a:pPr>
            <a:r>
              <a:rPr b="1" lang="en" sz="2200">
                <a:solidFill>
                  <a:schemeClr val="dk1"/>
                </a:solidFill>
              </a:rPr>
              <a:t>Pickup districts</a:t>
            </a:r>
          </a:p>
          <a:p>
            <a:pPr indent="-323850" lvl="0" marL="457200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ct val="68181"/>
            </a:pPr>
            <a:r>
              <a:rPr b="1" lang="en" sz="2200">
                <a:solidFill>
                  <a:schemeClr val="dk1"/>
                </a:solidFill>
              </a:rPr>
              <a:t>Trips to Kennedy/ LaGuardia airports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5" y="816525"/>
            <a:ext cx="8305838" cy="43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RDD</a:t>
            </a:r>
            <a:r>
              <a:rPr lang="en" sz="3000"/>
              <a:t> Creation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DataFrame Creation</a:t>
            </a:r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37" y="740174"/>
            <a:ext cx="8387722" cy="4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4294967295" type="subTitle"/>
          </p:nvPr>
        </p:nvSpPr>
        <p:spPr>
          <a:xfrm>
            <a:off x="1275150" y="-161624"/>
            <a:ext cx="6593700" cy="9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SPARK SQL</a:t>
            </a: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330" y="777975"/>
            <a:ext cx="7434318" cy="43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/>
        </p:nvSpPr>
        <p:spPr>
          <a:xfrm>
            <a:off x="2391850" y="63500"/>
            <a:ext cx="4656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Machine Learning</a:t>
            </a:r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8154"/>
            <a:ext cx="9143999" cy="4013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